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3" r:id="rId6"/>
    <p:sldId id="260" r:id="rId7"/>
    <p:sldId id="261" r:id="rId8"/>
    <p:sldId id="268" r:id="rId9"/>
    <p:sldId id="264" r:id="rId10"/>
    <p:sldId id="262" r:id="rId11"/>
    <p:sldId id="265" r:id="rId12"/>
    <p:sldId id="267" r:id="rId13"/>
    <p:sldId id="269" r:id="rId14"/>
    <p:sldId id="266"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1848"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li Hansen" userId="bcafb5cc-c472-48e4-901a-b2958ad60e60" providerId="ADAL" clId="{83837BCE-7754-496A-90CA-89CF0426B2D8}"/>
    <pc:docChg chg="undo custSel modSld">
      <pc:chgData name="Carli Hansen" userId="bcafb5cc-c472-48e4-901a-b2958ad60e60" providerId="ADAL" clId="{83837BCE-7754-496A-90CA-89CF0426B2D8}" dt="2022-12-06T19:37:14.666" v="218" actId="20577"/>
      <pc:docMkLst>
        <pc:docMk/>
      </pc:docMkLst>
      <pc:sldChg chg="modSp mod">
        <pc:chgData name="Carli Hansen" userId="bcafb5cc-c472-48e4-901a-b2958ad60e60" providerId="ADAL" clId="{83837BCE-7754-496A-90CA-89CF0426B2D8}" dt="2022-12-06T19:29:40.514" v="41" actId="20577"/>
        <pc:sldMkLst>
          <pc:docMk/>
          <pc:sldMk cId="3548374688" sldId="256"/>
        </pc:sldMkLst>
        <pc:spChg chg="mod">
          <ac:chgData name="Carli Hansen" userId="bcafb5cc-c472-48e4-901a-b2958ad60e60" providerId="ADAL" clId="{83837BCE-7754-496A-90CA-89CF0426B2D8}" dt="2022-12-06T19:29:32.796" v="29" actId="255"/>
          <ac:spMkLst>
            <pc:docMk/>
            <pc:sldMk cId="3548374688" sldId="256"/>
            <ac:spMk id="2" creationId="{00000000-0000-0000-0000-000000000000}"/>
          </ac:spMkLst>
        </pc:spChg>
        <pc:spChg chg="mod">
          <ac:chgData name="Carli Hansen" userId="bcafb5cc-c472-48e4-901a-b2958ad60e60" providerId="ADAL" clId="{83837BCE-7754-496A-90CA-89CF0426B2D8}" dt="2022-12-06T19:29:40.514" v="41" actId="20577"/>
          <ac:spMkLst>
            <pc:docMk/>
            <pc:sldMk cId="3548374688" sldId="256"/>
            <ac:spMk id="3" creationId="{00000000-0000-0000-0000-000000000000}"/>
          </ac:spMkLst>
        </pc:spChg>
      </pc:sldChg>
      <pc:sldChg chg="modSp mod">
        <pc:chgData name="Carli Hansen" userId="bcafb5cc-c472-48e4-901a-b2958ad60e60" providerId="ADAL" clId="{83837BCE-7754-496A-90CA-89CF0426B2D8}" dt="2022-12-06T19:29:56.438" v="46" actId="20577"/>
        <pc:sldMkLst>
          <pc:docMk/>
          <pc:sldMk cId="1469653128" sldId="257"/>
        </pc:sldMkLst>
        <pc:spChg chg="mod">
          <ac:chgData name="Carli Hansen" userId="bcafb5cc-c472-48e4-901a-b2958ad60e60" providerId="ADAL" clId="{83837BCE-7754-496A-90CA-89CF0426B2D8}" dt="2022-12-06T19:29:45.769" v="42" actId="20577"/>
          <ac:spMkLst>
            <pc:docMk/>
            <pc:sldMk cId="1469653128" sldId="257"/>
            <ac:spMk id="2" creationId="{00000000-0000-0000-0000-000000000000}"/>
          </ac:spMkLst>
        </pc:spChg>
        <pc:spChg chg="mod">
          <ac:chgData name="Carli Hansen" userId="bcafb5cc-c472-48e4-901a-b2958ad60e60" providerId="ADAL" clId="{83837BCE-7754-496A-90CA-89CF0426B2D8}" dt="2022-12-06T19:29:56.438" v="46" actId="20577"/>
          <ac:spMkLst>
            <pc:docMk/>
            <pc:sldMk cId="1469653128" sldId="257"/>
            <ac:spMk id="3" creationId="{00000000-0000-0000-0000-000000000000}"/>
          </ac:spMkLst>
        </pc:spChg>
      </pc:sldChg>
      <pc:sldChg chg="modSp mod">
        <pc:chgData name="Carli Hansen" userId="bcafb5cc-c472-48e4-901a-b2958ad60e60" providerId="ADAL" clId="{83837BCE-7754-496A-90CA-89CF0426B2D8}" dt="2022-12-06T19:30:31.623" v="57" actId="20577"/>
        <pc:sldMkLst>
          <pc:docMk/>
          <pc:sldMk cId="3925784346" sldId="258"/>
        </pc:sldMkLst>
        <pc:spChg chg="mod">
          <ac:chgData name="Carli Hansen" userId="bcafb5cc-c472-48e4-901a-b2958ad60e60" providerId="ADAL" clId="{83837BCE-7754-496A-90CA-89CF0426B2D8}" dt="2022-12-06T19:30:31.623" v="57" actId="20577"/>
          <ac:spMkLst>
            <pc:docMk/>
            <pc:sldMk cId="3925784346" sldId="258"/>
            <ac:spMk id="3" creationId="{00000000-0000-0000-0000-000000000000}"/>
          </ac:spMkLst>
        </pc:spChg>
      </pc:sldChg>
      <pc:sldChg chg="modSp mod">
        <pc:chgData name="Carli Hansen" userId="bcafb5cc-c472-48e4-901a-b2958ad60e60" providerId="ADAL" clId="{83837BCE-7754-496A-90CA-89CF0426B2D8}" dt="2022-12-06T19:31:00.698" v="62" actId="20577"/>
        <pc:sldMkLst>
          <pc:docMk/>
          <pc:sldMk cId="3456131567" sldId="259"/>
        </pc:sldMkLst>
        <pc:spChg chg="mod">
          <ac:chgData name="Carli Hansen" userId="bcafb5cc-c472-48e4-901a-b2958ad60e60" providerId="ADAL" clId="{83837BCE-7754-496A-90CA-89CF0426B2D8}" dt="2022-12-06T19:30:41.545" v="58" actId="20577"/>
          <ac:spMkLst>
            <pc:docMk/>
            <pc:sldMk cId="3456131567" sldId="259"/>
            <ac:spMk id="2" creationId="{00000000-0000-0000-0000-000000000000}"/>
          </ac:spMkLst>
        </pc:spChg>
        <pc:spChg chg="mod">
          <ac:chgData name="Carli Hansen" userId="bcafb5cc-c472-48e4-901a-b2958ad60e60" providerId="ADAL" clId="{83837BCE-7754-496A-90CA-89CF0426B2D8}" dt="2022-12-06T19:31:00.698" v="62" actId="20577"/>
          <ac:spMkLst>
            <pc:docMk/>
            <pc:sldMk cId="3456131567" sldId="259"/>
            <ac:spMk id="3" creationId="{00000000-0000-0000-0000-000000000000}"/>
          </ac:spMkLst>
        </pc:spChg>
      </pc:sldChg>
      <pc:sldChg chg="modSp mod">
        <pc:chgData name="Carli Hansen" userId="bcafb5cc-c472-48e4-901a-b2958ad60e60" providerId="ADAL" clId="{83837BCE-7754-496A-90CA-89CF0426B2D8}" dt="2022-12-06T19:31:21.509" v="64" actId="20577"/>
        <pc:sldMkLst>
          <pc:docMk/>
          <pc:sldMk cId="2888153137" sldId="260"/>
        </pc:sldMkLst>
        <pc:spChg chg="mod">
          <ac:chgData name="Carli Hansen" userId="bcafb5cc-c472-48e4-901a-b2958ad60e60" providerId="ADAL" clId="{83837BCE-7754-496A-90CA-89CF0426B2D8}" dt="2022-12-06T19:31:21.509" v="64" actId="20577"/>
          <ac:spMkLst>
            <pc:docMk/>
            <pc:sldMk cId="2888153137" sldId="260"/>
            <ac:spMk id="3" creationId="{00000000-0000-0000-0000-000000000000}"/>
          </ac:spMkLst>
        </pc:spChg>
      </pc:sldChg>
      <pc:sldChg chg="modSp mod">
        <pc:chgData name="Carli Hansen" userId="bcafb5cc-c472-48e4-901a-b2958ad60e60" providerId="ADAL" clId="{83837BCE-7754-496A-90CA-89CF0426B2D8}" dt="2022-12-06T19:34:24.112" v="176" actId="20577"/>
        <pc:sldMkLst>
          <pc:docMk/>
          <pc:sldMk cId="2368931051" sldId="261"/>
        </pc:sldMkLst>
        <pc:spChg chg="mod">
          <ac:chgData name="Carli Hansen" userId="bcafb5cc-c472-48e4-901a-b2958ad60e60" providerId="ADAL" clId="{83837BCE-7754-496A-90CA-89CF0426B2D8}" dt="2022-12-06T19:34:24.112" v="176" actId="20577"/>
          <ac:spMkLst>
            <pc:docMk/>
            <pc:sldMk cId="2368931051" sldId="261"/>
            <ac:spMk id="3" creationId="{00000000-0000-0000-0000-000000000000}"/>
          </ac:spMkLst>
        </pc:spChg>
        <pc:spChg chg="mod">
          <ac:chgData name="Carli Hansen" userId="bcafb5cc-c472-48e4-901a-b2958ad60e60" providerId="ADAL" clId="{83837BCE-7754-496A-90CA-89CF0426B2D8}" dt="2022-12-06T19:32:04.004" v="74" actId="20577"/>
          <ac:spMkLst>
            <pc:docMk/>
            <pc:sldMk cId="2368931051" sldId="261"/>
            <ac:spMk id="4" creationId="{00000000-0000-0000-0000-000000000000}"/>
          </ac:spMkLst>
        </pc:spChg>
      </pc:sldChg>
      <pc:sldChg chg="modSp mod">
        <pc:chgData name="Carli Hansen" userId="bcafb5cc-c472-48e4-901a-b2958ad60e60" providerId="ADAL" clId="{83837BCE-7754-496A-90CA-89CF0426B2D8}" dt="2022-12-06T19:31:07.483" v="63" actId="20577"/>
        <pc:sldMkLst>
          <pc:docMk/>
          <pc:sldMk cId="1875274953" sldId="263"/>
        </pc:sldMkLst>
        <pc:spChg chg="mod">
          <ac:chgData name="Carli Hansen" userId="bcafb5cc-c472-48e4-901a-b2958ad60e60" providerId="ADAL" clId="{83837BCE-7754-496A-90CA-89CF0426B2D8}" dt="2022-12-06T19:31:07.483" v="63" actId="20577"/>
          <ac:spMkLst>
            <pc:docMk/>
            <pc:sldMk cId="1875274953" sldId="263"/>
            <ac:spMk id="3" creationId="{00000000-0000-0000-0000-000000000000}"/>
          </ac:spMkLst>
        </pc:spChg>
      </pc:sldChg>
      <pc:sldChg chg="modSp mod">
        <pc:chgData name="Carli Hansen" userId="bcafb5cc-c472-48e4-901a-b2958ad60e60" providerId="ADAL" clId="{83837BCE-7754-496A-90CA-89CF0426B2D8}" dt="2022-12-06T19:35:03.044" v="183" actId="20577"/>
        <pc:sldMkLst>
          <pc:docMk/>
          <pc:sldMk cId="101138320" sldId="264"/>
        </pc:sldMkLst>
        <pc:spChg chg="mod">
          <ac:chgData name="Carli Hansen" userId="bcafb5cc-c472-48e4-901a-b2958ad60e60" providerId="ADAL" clId="{83837BCE-7754-496A-90CA-89CF0426B2D8}" dt="2022-12-06T19:35:03.044" v="183" actId="20577"/>
          <ac:spMkLst>
            <pc:docMk/>
            <pc:sldMk cId="101138320" sldId="264"/>
            <ac:spMk id="3" creationId="{00000000-0000-0000-0000-000000000000}"/>
          </ac:spMkLst>
        </pc:spChg>
      </pc:sldChg>
      <pc:sldChg chg="modSp mod">
        <pc:chgData name="Carli Hansen" userId="bcafb5cc-c472-48e4-901a-b2958ad60e60" providerId="ADAL" clId="{83837BCE-7754-496A-90CA-89CF0426B2D8}" dt="2022-12-06T19:36:02.450" v="197" actId="20577"/>
        <pc:sldMkLst>
          <pc:docMk/>
          <pc:sldMk cId="894978024" sldId="265"/>
        </pc:sldMkLst>
        <pc:spChg chg="mod">
          <ac:chgData name="Carli Hansen" userId="bcafb5cc-c472-48e4-901a-b2958ad60e60" providerId="ADAL" clId="{83837BCE-7754-496A-90CA-89CF0426B2D8}" dt="2022-12-06T19:35:42.256" v="189" actId="5793"/>
          <ac:spMkLst>
            <pc:docMk/>
            <pc:sldMk cId="894978024" sldId="265"/>
            <ac:spMk id="2" creationId="{00000000-0000-0000-0000-000000000000}"/>
          </ac:spMkLst>
        </pc:spChg>
        <pc:spChg chg="mod">
          <ac:chgData name="Carli Hansen" userId="bcafb5cc-c472-48e4-901a-b2958ad60e60" providerId="ADAL" clId="{83837BCE-7754-496A-90CA-89CF0426B2D8}" dt="2022-12-06T19:36:02.450" v="197" actId="20577"/>
          <ac:spMkLst>
            <pc:docMk/>
            <pc:sldMk cId="894978024" sldId="265"/>
            <ac:spMk id="3" creationId="{00000000-0000-0000-0000-000000000000}"/>
          </ac:spMkLst>
        </pc:spChg>
      </pc:sldChg>
      <pc:sldChg chg="modSp mod">
        <pc:chgData name="Carli Hansen" userId="bcafb5cc-c472-48e4-901a-b2958ad60e60" providerId="ADAL" clId="{83837BCE-7754-496A-90CA-89CF0426B2D8}" dt="2022-12-06T19:37:14.666" v="218" actId="20577"/>
        <pc:sldMkLst>
          <pc:docMk/>
          <pc:sldMk cId="3592785352" sldId="266"/>
        </pc:sldMkLst>
        <pc:spChg chg="mod">
          <ac:chgData name="Carli Hansen" userId="bcafb5cc-c472-48e4-901a-b2958ad60e60" providerId="ADAL" clId="{83837BCE-7754-496A-90CA-89CF0426B2D8}" dt="2022-12-06T19:37:14.666" v="218" actId="20577"/>
          <ac:spMkLst>
            <pc:docMk/>
            <pc:sldMk cId="3592785352" sldId="266"/>
            <ac:spMk id="3" creationId="{00000000-0000-0000-0000-000000000000}"/>
          </ac:spMkLst>
        </pc:spChg>
      </pc:sldChg>
      <pc:sldChg chg="modSp mod">
        <pc:chgData name="Carli Hansen" userId="bcafb5cc-c472-48e4-901a-b2958ad60e60" providerId="ADAL" clId="{83837BCE-7754-496A-90CA-89CF0426B2D8}" dt="2022-12-06T19:36:41.443" v="208" actId="20577"/>
        <pc:sldMkLst>
          <pc:docMk/>
          <pc:sldMk cId="3488716052" sldId="267"/>
        </pc:sldMkLst>
        <pc:spChg chg="mod">
          <ac:chgData name="Carli Hansen" userId="bcafb5cc-c472-48e4-901a-b2958ad60e60" providerId="ADAL" clId="{83837BCE-7754-496A-90CA-89CF0426B2D8}" dt="2022-12-06T19:36:41.443" v="208" actId="20577"/>
          <ac:spMkLst>
            <pc:docMk/>
            <pc:sldMk cId="3488716052" sldId="267"/>
            <ac:spMk id="3" creationId="{00000000-0000-0000-0000-000000000000}"/>
          </ac:spMkLst>
        </pc:spChg>
      </pc:sldChg>
      <pc:sldChg chg="modSp mod">
        <pc:chgData name="Carli Hansen" userId="bcafb5cc-c472-48e4-901a-b2958ad60e60" providerId="ADAL" clId="{83837BCE-7754-496A-90CA-89CF0426B2D8}" dt="2022-12-06T19:34:40.271" v="178" actId="113"/>
        <pc:sldMkLst>
          <pc:docMk/>
          <pc:sldMk cId="0" sldId="268"/>
        </pc:sldMkLst>
        <pc:spChg chg="mod">
          <ac:chgData name="Carli Hansen" userId="bcafb5cc-c472-48e4-901a-b2958ad60e60" providerId="ADAL" clId="{83837BCE-7754-496A-90CA-89CF0426B2D8}" dt="2022-12-06T19:34:40.271" v="178" actId="113"/>
          <ac:spMkLst>
            <pc:docMk/>
            <pc:sldMk cId="0" sldId="268"/>
            <ac:spMk id="3" creationId="{00000000-0000-0000-0000-000000000000}"/>
          </ac:spMkLst>
        </pc:spChg>
      </pc:sldChg>
      <pc:sldChg chg="modSp mod">
        <pc:chgData name="Carli Hansen" userId="bcafb5cc-c472-48e4-901a-b2958ad60e60" providerId="ADAL" clId="{83837BCE-7754-496A-90CA-89CF0426B2D8}" dt="2022-12-06T19:36:54.077" v="216" actId="20577"/>
        <pc:sldMkLst>
          <pc:docMk/>
          <pc:sldMk cId="0" sldId="269"/>
        </pc:sldMkLst>
        <pc:spChg chg="mod">
          <ac:chgData name="Carli Hansen" userId="bcafb5cc-c472-48e4-901a-b2958ad60e60" providerId="ADAL" clId="{83837BCE-7754-496A-90CA-89CF0426B2D8}" dt="2022-12-06T19:36:47.034" v="210" actId="20577"/>
          <ac:spMkLst>
            <pc:docMk/>
            <pc:sldMk cId="0" sldId="269"/>
            <ac:spMk id="2" creationId="{00000000-0000-0000-0000-000000000000}"/>
          </ac:spMkLst>
        </pc:spChg>
        <pc:spChg chg="mod">
          <ac:chgData name="Carli Hansen" userId="bcafb5cc-c472-48e4-901a-b2958ad60e60" providerId="ADAL" clId="{83837BCE-7754-496A-90CA-89CF0426B2D8}" dt="2022-12-06T19:36:54.077" v="216" actId="20577"/>
          <ac:spMkLst>
            <pc:docMk/>
            <pc:sldMk cId="0" sldId="269"/>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1E29568-2547-4F87-AFED-60059F75B959}" type="datetimeFigureOut">
              <a:rPr lang="en-US" smtClean="0"/>
              <a:pPr/>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B3E7D2-F9EF-4B16-96FF-AA124276055D}" type="slidenum">
              <a:rPr lang="en-US" smtClean="0"/>
              <a:pPr/>
              <a:t>‹#›</a:t>
            </a:fld>
            <a:endParaRPr lang="en-US"/>
          </a:p>
        </p:txBody>
      </p:sp>
    </p:spTree>
    <p:extLst>
      <p:ext uri="{BB962C8B-B14F-4D97-AF65-F5344CB8AC3E}">
        <p14:creationId xmlns:p14="http://schemas.microsoft.com/office/powerpoint/2010/main" val="2661805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1E29568-2547-4F87-AFED-60059F75B959}" type="datetimeFigureOut">
              <a:rPr lang="en-US" smtClean="0"/>
              <a:pPr/>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B3E7D2-F9EF-4B16-96FF-AA124276055D}" type="slidenum">
              <a:rPr lang="en-US" smtClean="0"/>
              <a:pPr/>
              <a:t>‹#›</a:t>
            </a:fld>
            <a:endParaRPr lang="en-US"/>
          </a:p>
        </p:txBody>
      </p:sp>
    </p:spTree>
    <p:extLst>
      <p:ext uri="{BB962C8B-B14F-4D97-AF65-F5344CB8AC3E}">
        <p14:creationId xmlns:p14="http://schemas.microsoft.com/office/powerpoint/2010/main" val="2813193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1E29568-2547-4F87-AFED-60059F75B959}" type="datetimeFigureOut">
              <a:rPr lang="en-US" smtClean="0"/>
              <a:pPr/>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B3E7D2-F9EF-4B16-96FF-AA124276055D}" type="slidenum">
              <a:rPr lang="en-US" smtClean="0"/>
              <a:pPr/>
              <a:t>‹#›</a:t>
            </a:fld>
            <a:endParaRPr lang="en-US"/>
          </a:p>
        </p:txBody>
      </p:sp>
    </p:spTree>
    <p:extLst>
      <p:ext uri="{BB962C8B-B14F-4D97-AF65-F5344CB8AC3E}">
        <p14:creationId xmlns:p14="http://schemas.microsoft.com/office/powerpoint/2010/main" val="721860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1E29568-2547-4F87-AFED-60059F75B959}" type="datetimeFigureOut">
              <a:rPr lang="en-US" smtClean="0"/>
              <a:pPr/>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B3E7D2-F9EF-4B16-96FF-AA124276055D}" type="slidenum">
              <a:rPr lang="en-US" smtClean="0"/>
              <a:pPr/>
              <a:t>‹#›</a:t>
            </a:fld>
            <a:endParaRPr lang="en-US"/>
          </a:p>
        </p:txBody>
      </p:sp>
    </p:spTree>
    <p:extLst>
      <p:ext uri="{BB962C8B-B14F-4D97-AF65-F5344CB8AC3E}">
        <p14:creationId xmlns:p14="http://schemas.microsoft.com/office/powerpoint/2010/main" val="30827876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E29568-2547-4F87-AFED-60059F75B959}" type="datetimeFigureOut">
              <a:rPr lang="en-US" smtClean="0"/>
              <a:pPr/>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B3E7D2-F9EF-4B16-96FF-AA124276055D}" type="slidenum">
              <a:rPr lang="en-US" smtClean="0"/>
              <a:pPr/>
              <a:t>‹#›</a:t>
            </a:fld>
            <a:endParaRPr lang="en-US"/>
          </a:p>
        </p:txBody>
      </p:sp>
    </p:spTree>
    <p:extLst>
      <p:ext uri="{BB962C8B-B14F-4D97-AF65-F5344CB8AC3E}">
        <p14:creationId xmlns:p14="http://schemas.microsoft.com/office/powerpoint/2010/main" val="31358479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1E29568-2547-4F87-AFED-60059F75B959}" type="datetimeFigureOut">
              <a:rPr lang="en-US" smtClean="0"/>
              <a:pPr/>
              <a:t>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B3E7D2-F9EF-4B16-96FF-AA124276055D}" type="slidenum">
              <a:rPr lang="en-US" smtClean="0"/>
              <a:pPr/>
              <a:t>‹#›</a:t>
            </a:fld>
            <a:endParaRPr lang="en-US"/>
          </a:p>
        </p:txBody>
      </p:sp>
    </p:spTree>
    <p:extLst>
      <p:ext uri="{BB962C8B-B14F-4D97-AF65-F5344CB8AC3E}">
        <p14:creationId xmlns:p14="http://schemas.microsoft.com/office/powerpoint/2010/main" val="16823240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1E29568-2547-4F87-AFED-60059F75B959}" type="datetimeFigureOut">
              <a:rPr lang="en-US" smtClean="0"/>
              <a:pPr/>
              <a:t>12/6/2022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EB3E7D2-F9EF-4B16-96FF-AA124276055D}" type="slidenum">
              <a:rPr lang="en-US" smtClean="0"/>
              <a:pPr/>
              <a:t>‹#›</a:t>
            </a:fld>
            <a:endParaRPr lang="en-US"/>
          </a:p>
        </p:txBody>
      </p:sp>
    </p:spTree>
    <p:extLst>
      <p:ext uri="{BB962C8B-B14F-4D97-AF65-F5344CB8AC3E}">
        <p14:creationId xmlns:p14="http://schemas.microsoft.com/office/powerpoint/2010/main" val="13810683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1E29568-2547-4F87-AFED-60059F75B959}" type="datetimeFigureOut">
              <a:rPr lang="en-US" smtClean="0"/>
              <a:pPr/>
              <a:t>12/6/2022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EB3E7D2-F9EF-4B16-96FF-AA124276055D}" type="slidenum">
              <a:rPr lang="en-US" smtClean="0"/>
              <a:pPr/>
              <a:t>‹#›</a:t>
            </a:fld>
            <a:endParaRPr lang="en-US"/>
          </a:p>
        </p:txBody>
      </p:sp>
    </p:spTree>
    <p:extLst>
      <p:ext uri="{BB962C8B-B14F-4D97-AF65-F5344CB8AC3E}">
        <p14:creationId xmlns:p14="http://schemas.microsoft.com/office/powerpoint/2010/main" val="17946414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E29568-2547-4F87-AFED-60059F75B959}" type="datetimeFigureOut">
              <a:rPr lang="en-US" smtClean="0"/>
              <a:pPr/>
              <a:t>12/6/2022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EB3E7D2-F9EF-4B16-96FF-AA124276055D}" type="slidenum">
              <a:rPr lang="en-US" smtClean="0"/>
              <a:pPr/>
              <a:t>‹#›</a:t>
            </a:fld>
            <a:endParaRPr lang="en-US"/>
          </a:p>
        </p:txBody>
      </p:sp>
    </p:spTree>
    <p:extLst>
      <p:ext uri="{BB962C8B-B14F-4D97-AF65-F5344CB8AC3E}">
        <p14:creationId xmlns:p14="http://schemas.microsoft.com/office/powerpoint/2010/main" val="25374020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1E29568-2547-4F87-AFED-60059F75B959}" type="datetimeFigureOut">
              <a:rPr lang="en-US" smtClean="0"/>
              <a:pPr/>
              <a:t>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B3E7D2-F9EF-4B16-96FF-AA124276055D}" type="slidenum">
              <a:rPr lang="en-US" smtClean="0"/>
              <a:pPr/>
              <a:t>‹#›</a:t>
            </a:fld>
            <a:endParaRPr lang="en-US"/>
          </a:p>
        </p:txBody>
      </p:sp>
    </p:spTree>
    <p:extLst>
      <p:ext uri="{BB962C8B-B14F-4D97-AF65-F5344CB8AC3E}">
        <p14:creationId xmlns:p14="http://schemas.microsoft.com/office/powerpoint/2010/main" val="3235250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1E29568-2547-4F87-AFED-60059F75B959}" type="datetimeFigureOut">
              <a:rPr lang="en-US" smtClean="0"/>
              <a:pPr/>
              <a:t>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B3E7D2-F9EF-4B16-96FF-AA124276055D}" type="slidenum">
              <a:rPr lang="en-US" smtClean="0"/>
              <a:pPr/>
              <a:t>‹#›</a:t>
            </a:fld>
            <a:endParaRPr lang="en-US"/>
          </a:p>
        </p:txBody>
      </p:sp>
    </p:spTree>
    <p:extLst>
      <p:ext uri="{BB962C8B-B14F-4D97-AF65-F5344CB8AC3E}">
        <p14:creationId xmlns:p14="http://schemas.microsoft.com/office/powerpoint/2010/main" val="31646868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E29568-2547-4F87-AFED-60059F75B959}" type="datetimeFigureOut">
              <a:rPr lang="en-US" smtClean="0"/>
              <a:pPr/>
              <a:t>12/6/2022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B3E7D2-F9EF-4B16-96FF-AA124276055D}" type="slidenum">
              <a:rPr lang="en-US" smtClean="0"/>
              <a:pPr/>
              <a:t>‹#›</a:t>
            </a:fld>
            <a:endParaRPr lang="en-US"/>
          </a:p>
        </p:txBody>
      </p:sp>
    </p:spTree>
    <p:extLst>
      <p:ext uri="{BB962C8B-B14F-4D97-AF65-F5344CB8AC3E}">
        <p14:creationId xmlns:p14="http://schemas.microsoft.com/office/powerpoint/2010/main" val="34883551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Beginning Multivariate Analysis</a:t>
            </a:r>
            <a:br>
              <a:rPr lang="en-US" dirty="0"/>
            </a:br>
            <a:r>
              <a:rPr lang="en-US" sz="3200" dirty="0"/>
              <a:t>Introducing a Third Variable</a:t>
            </a:r>
          </a:p>
        </p:txBody>
      </p:sp>
      <p:sp>
        <p:nvSpPr>
          <p:cNvPr id="3" name="Subtitle 2"/>
          <p:cNvSpPr>
            <a:spLocks noGrp="1"/>
          </p:cNvSpPr>
          <p:nvPr>
            <p:ph type="subTitle" idx="1"/>
          </p:nvPr>
        </p:nvSpPr>
        <p:spPr/>
        <p:txBody>
          <a:bodyPr/>
          <a:lstStyle/>
          <a:p>
            <a:r>
              <a:rPr lang="en-US" dirty="0"/>
              <a:t>R. Garner, DePaul University</a:t>
            </a:r>
          </a:p>
        </p:txBody>
      </p:sp>
    </p:spTree>
    <p:extLst>
      <p:ext uri="{BB962C8B-B14F-4D97-AF65-F5344CB8AC3E}">
        <p14:creationId xmlns:p14="http://schemas.microsoft.com/office/powerpoint/2010/main" val="35483746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All done, right?</a:t>
            </a:r>
          </a:p>
        </p:txBody>
      </p:sp>
      <p:sp>
        <p:nvSpPr>
          <p:cNvPr id="3" name="Content Placeholder 2"/>
          <p:cNvSpPr>
            <a:spLocks noGrp="1"/>
          </p:cNvSpPr>
          <p:nvPr>
            <p:ph idx="1"/>
          </p:nvPr>
        </p:nvSpPr>
        <p:spPr/>
        <p:txBody>
          <a:bodyPr>
            <a:normAutofit fontScale="92500" lnSpcReduction="10000"/>
          </a:bodyPr>
          <a:lstStyle/>
          <a:p>
            <a:r>
              <a:rPr lang="en-US" dirty="0"/>
              <a:t>Of course not! This is NOT like the spurious correlation of ice cream sales and </a:t>
            </a:r>
            <a:r>
              <a:rPr lang="en-US" dirty="0" err="1"/>
              <a:t>drownings</a:t>
            </a:r>
            <a:r>
              <a:rPr lang="en-US" dirty="0"/>
              <a:t>, “explained away” by temperature. </a:t>
            </a:r>
          </a:p>
          <a:p>
            <a:r>
              <a:rPr lang="en-US" dirty="0"/>
              <a:t>Black respondents’ greater social conservatism was explained by their greater religious conservatism, but not “explained away.” </a:t>
            </a:r>
          </a:p>
          <a:p>
            <a:r>
              <a:rPr lang="en-US" dirty="0"/>
              <a:t>We still need to explain why Black respondents were more likely to belong to conservative religious denominations—how did this come about?</a:t>
            </a:r>
          </a:p>
        </p:txBody>
      </p:sp>
    </p:spTree>
    <p:extLst>
      <p:ext uri="{BB962C8B-B14F-4D97-AF65-F5344CB8AC3E}">
        <p14:creationId xmlns:p14="http://schemas.microsoft.com/office/powerpoint/2010/main" val="25778932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Beyond statistics and math…new questions!</a:t>
            </a:r>
          </a:p>
        </p:txBody>
      </p:sp>
      <p:sp>
        <p:nvSpPr>
          <p:cNvPr id="3" name="Content Placeholder 2"/>
          <p:cNvSpPr>
            <a:spLocks noGrp="1"/>
          </p:cNvSpPr>
          <p:nvPr>
            <p:ph idx="1"/>
          </p:nvPr>
        </p:nvSpPr>
        <p:spPr/>
        <p:txBody>
          <a:bodyPr>
            <a:normAutofit fontScale="92500" lnSpcReduction="10000"/>
          </a:bodyPr>
          <a:lstStyle/>
          <a:p>
            <a:r>
              <a:rPr lang="en-US" dirty="0"/>
              <a:t>The answer to the question on the previous slide is not primarily found through statistical analysis but through knowledge of US history—of regional and religious history, of religion and slavery, and of migration patterns. </a:t>
            </a:r>
          </a:p>
          <a:p>
            <a:r>
              <a:rPr lang="en-US" dirty="0"/>
              <a:t>Why did many Southerners—black and white—affiliate with conservative churches?</a:t>
            </a:r>
          </a:p>
          <a:p>
            <a:r>
              <a:rPr lang="en-US" dirty="0"/>
              <a:t>Why are many African-Americans in Chicago of southern origin (several generations back), but relatively few whites of southern origin?</a:t>
            </a:r>
          </a:p>
        </p:txBody>
      </p:sp>
    </p:spTree>
    <p:extLst>
      <p:ext uri="{BB962C8B-B14F-4D97-AF65-F5344CB8AC3E}">
        <p14:creationId xmlns:p14="http://schemas.microsoft.com/office/powerpoint/2010/main" val="8949780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logic of different multivariate results</a:t>
            </a:r>
          </a:p>
        </p:txBody>
      </p:sp>
      <p:sp>
        <p:nvSpPr>
          <p:cNvPr id="3" name="Content Placeholder 2"/>
          <p:cNvSpPr>
            <a:spLocks noGrp="1"/>
          </p:cNvSpPr>
          <p:nvPr>
            <p:ph idx="1"/>
          </p:nvPr>
        </p:nvSpPr>
        <p:spPr/>
        <p:txBody>
          <a:bodyPr>
            <a:normAutofit fontScale="85000" lnSpcReduction="10000"/>
          </a:bodyPr>
          <a:lstStyle/>
          <a:p>
            <a:r>
              <a:rPr lang="en-US" dirty="0"/>
              <a:t>Spurious: the initial bivariate association is spurious (ice cream sales, drowning, and temperature). The third variable </a:t>
            </a:r>
            <a:r>
              <a:rPr lang="en-US" b="1" dirty="0"/>
              <a:t>“explains away” the </a:t>
            </a:r>
            <a:r>
              <a:rPr lang="en-US" b="1" dirty="0" err="1"/>
              <a:t>bivariate</a:t>
            </a:r>
            <a:r>
              <a:rPr lang="en-US" b="1" dirty="0"/>
              <a:t> result.</a:t>
            </a:r>
          </a:p>
          <a:p>
            <a:r>
              <a:rPr lang="en-US" dirty="0"/>
              <a:t>Intervening: the initial association is produced by a more complicated chain of associations—differences in opinion or practices among “races” are linked to regional origins, class location, the effects of racism, or other cultural and structural forces.</a:t>
            </a:r>
          </a:p>
          <a:p>
            <a:r>
              <a:rPr lang="en-US" dirty="0"/>
              <a:t>Interaction effect: different conditions of the third variable are associated with different relationships between the initial variables.</a:t>
            </a:r>
          </a:p>
        </p:txBody>
      </p:sp>
    </p:spTree>
    <p:extLst>
      <p:ext uri="{BB962C8B-B14F-4D97-AF65-F5344CB8AC3E}">
        <p14:creationId xmlns:p14="http://schemas.microsoft.com/office/powerpoint/2010/main" val="34887160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three different logics</a:t>
            </a:r>
          </a:p>
        </p:txBody>
      </p:sp>
      <p:sp>
        <p:nvSpPr>
          <p:cNvPr id="3" name="Content Placeholder 2"/>
          <p:cNvSpPr>
            <a:spLocks noGrp="1"/>
          </p:cNvSpPr>
          <p:nvPr>
            <p:ph idx="1"/>
          </p:nvPr>
        </p:nvSpPr>
        <p:spPr/>
        <p:txBody>
          <a:bodyPr/>
          <a:lstStyle/>
          <a:p>
            <a:r>
              <a:rPr lang="en-US" dirty="0"/>
              <a:t>Can you think of an example for each?</a:t>
            </a:r>
          </a:p>
          <a:p>
            <a:pPr lvl="1"/>
            <a:r>
              <a:rPr lang="en-US" dirty="0"/>
              <a:t>Spurious</a:t>
            </a:r>
          </a:p>
          <a:p>
            <a:pPr lvl="1"/>
            <a:r>
              <a:rPr lang="en-US" dirty="0"/>
              <a:t>Intervening</a:t>
            </a:r>
          </a:p>
          <a:p>
            <a:pPr lvl="1"/>
            <a:r>
              <a:rPr lang="en-US" dirty="0"/>
              <a:t>Interaction effect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Multivariate Analysis: Can I include another variable?</a:t>
            </a:r>
          </a:p>
        </p:txBody>
      </p:sp>
      <p:sp>
        <p:nvSpPr>
          <p:cNvPr id="3" name="Content Placeholder 2"/>
          <p:cNvSpPr>
            <a:spLocks noGrp="1"/>
          </p:cNvSpPr>
          <p:nvPr>
            <p:ph idx="1"/>
          </p:nvPr>
        </p:nvSpPr>
        <p:spPr/>
        <p:txBody>
          <a:bodyPr>
            <a:normAutofit fontScale="92500" lnSpcReduction="10000"/>
          </a:bodyPr>
          <a:lstStyle/>
          <a:p>
            <a:r>
              <a:rPr lang="en-US" dirty="0"/>
              <a:t>Fools rush in where angels fear to tread.</a:t>
            </a:r>
          </a:p>
          <a:p>
            <a:r>
              <a:rPr lang="en-US" dirty="0"/>
              <a:t>If you are doing regressions, first look at the </a:t>
            </a:r>
            <a:r>
              <a:rPr lang="en-US" dirty="0" err="1"/>
              <a:t>univariate</a:t>
            </a:r>
            <a:r>
              <a:rPr lang="en-US" dirty="0"/>
              <a:t> distributions—sort of normal? Look at the bivariate ones next—maybe somewhat linear? </a:t>
            </a:r>
          </a:p>
          <a:p>
            <a:r>
              <a:rPr lang="en-US" dirty="0"/>
              <a:t>If the variables have positive skew, would a log transformation make them more suitable for a linear regression?</a:t>
            </a:r>
          </a:p>
          <a:p>
            <a:r>
              <a:rPr lang="en-US" dirty="0"/>
              <a:t>Are there enough cases to support introduction of additional variables?</a:t>
            </a:r>
          </a:p>
        </p:txBody>
      </p:sp>
    </p:spTree>
    <p:extLst>
      <p:ext uri="{BB962C8B-B14F-4D97-AF65-F5344CB8AC3E}">
        <p14:creationId xmlns:p14="http://schemas.microsoft.com/office/powerpoint/2010/main" val="35927853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Various wordings</a:t>
            </a:r>
          </a:p>
        </p:txBody>
      </p:sp>
      <p:sp>
        <p:nvSpPr>
          <p:cNvPr id="3" name="Content Placeholder 2"/>
          <p:cNvSpPr>
            <a:spLocks noGrp="1"/>
          </p:cNvSpPr>
          <p:nvPr>
            <p:ph idx="1"/>
          </p:nvPr>
        </p:nvSpPr>
        <p:spPr/>
        <p:txBody>
          <a:bodyPr>
            <a:normAutofit lnSpcReduction="10000"/>
          </a:bodyPr>
          <a:lstStyle/>
          <a:p>
            <a:r>
              <a:rPr lang="en-US" dirty="0"/>
              <a:t>Once we see a </a:t>
            </a:r>
            <a:r>
              <a:rPr lang="en-US" dirty="0" err="1"/>
              <a:t>bivariate</a:t>
            </a:r>
            <a:r>
              <a:rPr lang="en-US" dirty="0"/>
              <a:t> result, we can add predictor variables. They might be called:</a:t>
            </a:r>
          </a:p>
          <a:p>
            <a:pPr lvl="1"/>
            <a:r>
              <a:rPr lang="en-US" dirty="0"/>
              <a:t>Third, fourth, etc. variables</a:t>
            </a:r>
          </a:p>
          <a:p>
            <a:pPr lvl="1"/>
            <a:r>
              <a:rPr lang="en-US" dirty="0"/>
              <a:t>Confounding variables</a:t>
            </a:r>
          </a:p>
          <a:p>
            <a:pPr lvl="1"/>
            <a:r>
              <a:rPr lang="en-US" dirty="0"/>
              <a:t>Control variables</a:t>
            </a:r>
          </a:p>
          <a:p>
            <a:r>
              <a:rPr lang="en-US" dirty="0"/>
              <a:t>The question is: does an initial bivariate relationship (the 0-order relationship) persist, go away, or get refined when additional variables are introduced?</a:t>
            </a:r>
          </a:p>
        </p:txBody>
      </p:sp>
    </p:spTree>
    <p:extLst>
      <p:ext uri="{BB962C8B-B14F-4D97-AF65-F5344CB8AC3E}">
        <p14:creationId xmlns:p14="http://schemas.microsoft.com/office/powerpoint/2010/main" val="14696531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VERY hypothetical example</a:t>
            </a:r>
          </a:p>
        </p:txBody>
      </p:sp>
      <p:sp>
        <p:nvSpPr>
          <p:cNvPr id="3" name="Content Placeholder 2"/>
          <p:cNvSpPr>
            <a:spLocks noGrp="1"/>
          </p:cNvSpPr>
          <p:nvPr>
            <p:ph idx="1"/>
          </p:nvPr>
        </p:nvSpPr>
        <p:spPr/>
        <p:txBody>
          <a:bodyPr>
            <a:normAutofit fontScale="92500" lnSpcReduction="20000"/>
          </a:bodyPr>
          <a:lstStyle/>
          <a:p>
            <a:r>
              <a:rPr lang="en-US" dirty="0"/>
              <a:t>Based (loosely) on a true story: Michael, Gagnon, </a:t>
            </a:r>
            <a:r>
              <a:rPr lang="en-US" dirty="0" err="1"/>
              <a:t>Laumann</a:t>
            </a:r>
            <a:r>
              <a:rPr lang="en-US" dirty="0"/>
              <a:t>, and </a:t>
            </a:r>
            <a:r>
              <a:rPr lang="en-US" dirty="0" err="1"/>
              <a:t>Kolata</a:t>
            </a:r>
            <a:r>
              <a:rPr lang="en-US" dirty="0"/>
              <a:t>, </a:t>
            </a:r>
            <a:r>
              <a:rPr lang="en-US" i="1" dirty="0"/>
              <a:t>Sex in America</a:t>
            </a:r>
            <a:r>
              <a:rPr lang="en-US" dirty="0"/>
              <a:t>. Little Brown, 1994.</a:t>
            </a:r>
          </a:p>
          <a:p>
            <a:r>
              <a:rPr lang="en-US" dirty="0"/>
              <a:t>Are African-American women in the Chicago area more conservative on social issues than white women? In a survey study in the 1990s, the researchers found that the views of Black women about social issues were significantly more conservative—on average—than those of other women in the study. The score on a social conservatism scale is our outcome (DV) variable.</a:t>
            </a:r>
          </a:p>
        </p:txBody>
      </p:sp>
    </p:spTree>
    <p:extLst>
      <p:ext uri="{BB962C8B-B14F-4D97-AF65-F5344CB8AC3E}">
        <p14:creationId xmlns:p14="http://schemas.microsoft.com/office/powerpoint/2010/main" val="39257843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one-way ANOVA</a:t>
            </a:r>
          </a:p>
        </p:txBody>
      </p:sp>
      <p:sp>
        <p:nvSpPr>
          <p:cNvPr id="3" name="Content Placeholder 2"/>
          <p:cNvSpPr>
            <a:spLocks noGrp="1"/>
          </p:cNvSpPr>
          <p:nvPr>
            <p:ph idx="1"/>
          </p:nvPr>
        </p:nvSpPr>
        <p:spPr/>
        <p:txBody>
          <a:bodyPr/>
          <a:lstStyle/>
          <a:p>
            <a:r>
              <a:rPr lang="en-US" dirty="0"/>
              <a:t>African-American respondents: HIGH mean on the conservatism scale.</a:t>
            </a:r>
          </a:p>
          <a:p>
            <a:r>
              <a:rPr lang="en-US" dirty="0"/>
              <a:t>White respondents: LOW mean on the conservatism scale.</a:t>
            </a:r>
          </a:p>
          <a:p>
            <a:r>
              <a:rPr lang="en-US" dirty="0"/>
              <a:t>F-test (or independent samples t-test) shows this difference is significant at the 0.05 level.</a:t>
            </a:r>
          </a:p>
          <a:p>
            <a:r>
              <a:rPr lang="en-US" dirty="0"/>
              <a:t>End of story? Of course not!</a:t>
            </a:r>
          </a:p>
        </p:txBody>
      </p:sp>
    </p:spTree>
    <p:extLst>
      <p:ext uri="{BB962C8B-B14F-4D97-AF65-F5344CB8AC3E}">
        <p14:creationId xmlns:p14="http://schemas.microsoft.com/office/powerpoint/2010/main" val="34561315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really going on here?</a:t>
            </a:r>
          </a:p>
        </p:txBody>
      </p:sp>
      <p:sp>
        <p:nvSpPr>
          <p:cNvPr id="3" name="Content Placeholder 2"/>
          <p:cNvSpPr>
            <a:spLocks noGrp="1"/>
          </p:cNvSpPr>
          <p:nvPr>
            <p:ph idx="1"/>
          </p:nvPr>
        </p:nvSpPr>
        <p:spPr/>
        <p:txBody>
          <a:bodyPr/>
          <a:lstStyle/>
          <a:p>
            <a:r>
              <a:rPr lang="en-US" dirty="0"/>
              <a:t>This difference, like all “racial” differences in social and behavioral research, is not a product of any genetic differences, but of historical experience, intersectional locations in the social structure, and social construction. </a:t>
            </a:r>
          </a:p>
          <a:p>
            <a:r>
              <a:rPr lang="en-US" dirty="0"/>
              <a:t>So what explains the difference here?</a:t>
            </a:r>
          </a:p>
          <a:p>
            <a:r>
              <a:rPr lang="en-US" dirty="0"/>
              <a:t>What additional variables might help to explain the social conservatism outcome?</a:t>
            </a:r>
          </a:p>
        </p:txBody>
      </p:sp>
    </p:spTree>
    <p:extLst>
      <p:ext uri="{BB962C8B-B14F-4D97-AF65-F5344CB8AC3E}">
        <p14:creationId xmlns:p14="http://schemas.microsoft.com/office/powerpoint/2010/main" val="18752749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Ideas for a third variable…</a:t>
            </a:r>
          </a:p>
        </p:txBody>
      </p:sp>
      <p:sp>
        <p:nvSpPr>
          <p:cNvPr id="3" name="Content Placeholder 2"/>
          <p:cNvSpPr>
            <a:spLocks noGrp="1"/>
          </p:cNvSpPr>
          <p:nvPr>
            <p:ph idx="1"/>
          </p:nvPr>
        </p:nvSpPr>
        <p:spPr/>
        <p:txBody>
          <a:bodyPr>
            <a:normAutofit fontScale="92500"/>
          </a:bodyPr>
          <a:lstStyle/>
          <a:p>
            <a:r>
              <a:rPr lang="en-US" dirty="0"/>
              <a:t>Maybe this has to do with regional origin—African-Americans share a “Southern” heritage which might be more socially conservative.</a:t>
            </a:r>
          </a:p>
          <a:p>
            <a:r>
              <a:rPr lang="en-US" dirty="0"/>
              <a:t>Conservative social views are often associated with </a:t>
            </a:r>
            <a:r>
              <a:rPr lang="en-US" b="1" dirty="0"/>
              <a:t>affiliation with conservative religious denominations</a:t>
            </a:r>
            <a:r>
              <a:rPr lang="en-US" dirty="0"/>
              <a:t>, such as Southern Baptists.</a:t>
            </a:r>
          </a:p>
          <a:p>
            <a:r>
              <a:rPr lang="en-US" dirty="0"/>
              <a:t>Let’s give the religion variable a try….religious affiliation will be an additional predictor variable for social conservatism along with “race.”</a:t>
            </a:r>
          </a:p>
        </p:txBody>
      </p:sp>
    </p:spTree>
    <p:extLst>
      <p:ext uri="{BB962C8B-B14F-4D97-AF65-F5344CB8AC3E}">
        <p14:creationId xmlns:p14="http://schemas.microsoft.com/office/powerpoint/2010/main" val="28881531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US" dirty="0"/>
              <a:t>Race and CONSERVATIVE RELIGIOUS AFFILIATION:</a:t>
            </a:r>
          </a:p>
          <a:p>
            <a:pPr lvl="1"/>
            <a:r>
              <a:rPr lang="en-US" dirty="0"/>
              <a:t>African-American respondents:	HIGH score</a:t>
            </a:r>
          </a:p>
          <a:p>
            <a:pPr lvl="1"/>
            <a:r>
              <a:rPr lang="en-US" dirty="0"/>
              <a:t>White respondents:			HIGH score</a:t>
            </a:r>
          </a:p>
          <a:p>
            <a:r>
              <a:rPr lang="en-US" sz="3200" dirty="0"/>
              <a:t>Race and LIBERAL OR NO RELIGIOUS AFFILIATION</a:t>
            </a:r>
          </a:p>
          <a:p>
            <a:pPr lvl="1"/>
            <a:r>
              <a:rPr lang="en-US" dirty="0"/>
              <a:t>African-American respondents:	LOW score</a:t>
            </a:r>
          </a:p>
          <a:p>
            <a:pPr lvl="1"/>
            <a:r>
              <a:rPr lang="en-US" dirty="0"/>
              <a:t>White respondents:			LOW score</a:t>
            </a:r>
          </a:p>
          <a:p>
            <a:pPr marL="457200" lvl="1" indent="0">
              <a:buNone/>
            </a:pPr>
            <a:endParaRPr lang="en-US" dirty="0"/>
          </a:p>
          <a:p>
            <a:pPr marL="457200" lvl="1" indent="0">
              <a:buNone/>
            </a:pPr>
            <a:r>
              <a:rPr lang="en-US" b="1" dirty="0"/>
              <a:t>But African American women were more likely to be in the “conservative religious affiliation” factor group</a:t>
            </a:r>
            <a:r>
              <a:rPr lang="en-US" dirty="0"/>
              <a:t>.</a:t>
            </a:r>
          </a:p>
          <a:p>
            <a:pPr lvl="1"/>
            <a:endParaRPr lang="en-US" dirty="0"/>
          </a:p>
        </p:txBody>
      </p:sp>
      <p:sp>
        <p:nvSpPr>
          <p:cNvPr id="4" name="Title 3"/>
          <p:cNvSpPr>
            <a:spLocks noGrp="1"/>
          </p:cNvSpPr>
          <p:nvPr>
            <p:ph type="title"/>
          </p:nvPr>
        </p:nvSpPr>
        <p:spPr/>
        <p:txBody>
          <a:bodyPr>
            <a:normAutofit fontScale="90000"/>
          </a:bodyPr>
          <a:lstStyle/>
          <a:p>
            <a:r>
              <a:rPr lang="en-US" dirty="0"/>
              <a:t>Two-way ANOVA: Race and Religion as predictors of Social Conservatism</a:t>
            </a:r>
          </a:p>
        </p:txBody>
      </p:sp>
    </p:spTree>
    <p:extLst>
      <p:ext uri="{BB962C8B-B14F-4D97-AF65-F5344CB8AC3E}">
        <p14:creationId xmlns:p14="http://schemas.microsoft.com/office/powerpoint/2010/main" val="23689310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would you word this?</a:t>
            </a:r>
          </a:p>
        </p:txBody>
      </p:sp>
      <p:sp>
        <p:nvSpPr>
          <p:cNvPr id="3" name="Content Placeholder 2"/>
          <p:cNvSpPr>
            <a:spLocks noGrp="1"/>
          </p:cNvSpPr>
          <p:nvPr>
            <p:ph idx="1"/>
          </p:nvPr>
        </p:nvSpPr>
        <p:spPr/>
        <p:txBody>
          <a:bodyPr/>
          <a:lstStyle/>
          <a:p>
            <a:r>
              <a:rPr lang="en-US" dirty="0"/>
              <a:t>Looking at the previous slide, how would you describe this finding?</a:t>
            </a:r>
          </a:p>
          <a:p>
            <a:r>
              <a:rPr lang="en-US" dirty="0"/>
              <a:t>Hint: what happened to the “racial” differences in social conservatism once we </a:t>
            </a:r>
            <a:r>
              <a:rPr lang="en-US" b="1" dirty="0"/>
              <a:t>controlled </a:t>
            </a:r>
            <a:r>
              <a:rPr lang="en-US" dirty="0"/>
              <a:t>for religious affiliation?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did we find and why?</a:t>
            </a:r>
          </a:p>
        </p:txBody>
      </p:sp>
      <p:sp>
        <p:nvSpPr>
          <p:cNvPr id="3" name="Content Placeholder 2"/>
          <p:cNvSpPr>
            <a:spLocks noGrp="1"/>
          </p:cNvSpPr>
          <p:nvPr>
            <p:ph idx="1"/>
          </p:nvPr>
        </p:nvSpPr>
        <p:spPr/>
        <p:txBody>
          <a:bodyPr>
            <a:normAutofit fontScale="92500" lnSpcReduction="20000"/>
          </a:bodyPr>
          <a:lstStyle/>
          <a:p>
            <a:r>
              <a:rPr lang="en-US" dirty="0"/>
              <a:t>Our initial finding (0-order) that African-American women tended to score more conservatively on the social conservatism score was “due to” the fact that African-Americans were more likely to have a conservative religious affiliation than white women in the Chicago area.  </a:t>
            </a:r>
          </a:p>
          <a:p>
            <a:r>
              <a:rPr lang="en-US" dirty="0"/>
              <a:t>Black women in Chicago had a higher mean social conservatism score (the DV or outcome variable) than white women, but this difference reflected their religious affiliation and not any “racial” differences. </a:t>
            </a:r>
          </a:p>
        </p:txBody>
      </p:sp>
    </p:spTree>
    <p:extLst>
      <p:ext uri="{BB962C8B-B14F-4D97-AF65-F5344CB8AC3E}">
        <p14:creationId xmlns:p14="http://schemas.microsoft.com/office/powerpoint/2010/main" val="1011383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TotalTime>
  <Words>906</Words>
  <Application>Microsoft Office PowerPoint</Application>
  <PresentationFormat>On-screen Show (4:3)</PresentationFormat>
  <Paragraphs>61</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Beginning Multivariate Analysis Introducing a Third Variable</vt:lpstr>
      <vt:lpstr>Various wordings</vt:lpstr>
      <vt:lpstr>A VERY hypothetical example</vt:lpstr>
      <vt:lpstr>The one-way ANOVA</vt:lpstr>
      <vt:lpstr>What is really going on here?</vt:lpstr>
      <vt:lpstr>Ideas for a third variable…</vt:lpstr>
      <vt:lpstr>Two-way ANOVA: Race and Religion as predictors of Social Conservatism</vt:lpstr>
      <vt:lpstr>How would you word this?</vt:lpstr>
      <vt:lpstr>What did we find and why?</vt:lpstr>
      <vt:lpstr>All done, right?</vt:lpstr>
      <vt:lpstr>Beyond statistics and math…new questions!</vt:lpstr>
      <vt:lpstr>The logic of different multivariate results</vt:lpstr>
      <vt:lpstr>The three different logics</vt:lpstr>
      <vt:lpstr>Multivariate Analysis: Can I include another variable?</vt:lpstr>
    </vt:vector>
  </TitlesOfParts>
  <Company>DePaul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Multivariate Analysis</dc:title>
  <dc:creator>DePaul University</dc:creator>
  <cp:lastModifiedBy>Carli Hansen</cp:lastModifiedBy>
  <cp:revision>14</cp:revision>
  <dcterms:created xsi:type="dcterms:W3CDTF">2015-05-04T18:05:12Z</dcterms:created>
  <dcterms:modified xsi:type="dcterms:W3CDTF">2022-12-06T19:37:19Z</dcterms:modified>
</cp:coreProperties>
</file>